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6"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Seeds Germinated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217-4B3A-9E6C-891BA72470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217-4B3A-9E6C-891BA724707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217-4B3A-9E6C-891BA724707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217-4B3A-9E6C-891BA724707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217-4B3A-9E6C-891BA7247073}"/>
              </c:ext>
            </c:extLst>
          </c:dPt>
          <c:cat>
            <c:numRef>
              <c:f>Sheet1!$A$2:$A$6</c:f>
              <c:numCache>
                <c:formatCode>General</c:formatCode>
                <c:ptCount val="5"/>
                <c:pt idx="0">
                  <c:v>5</c:v>
                </c:pt>
                <c:pt idx="1">
                  <c:v>10</c:v>
                </c:pt>
                <c:pt idx="2">
                  <c:v>15</c:v>
                </c:pt>
                <c:pt idx="3">
                  <c:v>20</c:v>
                </c:pt>
                <c:pt idx="4">
                  <c:v>25</c:v>
                </c:pt>
              </c:numCache>
            </c:numRef>
          </c:cat>
          <c:val>
            <c:numRef>
              <c:f>Sheet1!$B$2:$B$6</c:f>
              <c:numCache>
                <c:formatCode>General</c:formatCode>
                <c:ptCount val="5"/>
                <c:pt idx="0">
                  <c:v>1</c:v>
                </c:pt>
                <c:pt idx="1">
                  <c:v>2</c:v>
                </c:pt>
                <c:pt idx="2">
                  <c:v>3</c:v>
                </c:pt>
                <c:pt idx="3">
                  <c:v>4</c:v>
                </c:pt>
                <c:pt idx="4">
                  <c:v>3</c:v>
                </c:pt>
              </c:numCache>
            </c:numRef>
          </c:val>
          <c:extLst>
            <c:ext xmlns:c16="http://schemas.microsoft.com/office/drawing/2014/chart" uri="{C3380CC4-5D6E-409C-BE32-E72D297353CC}">
              <c16:uniqueId val="{00000000-C8DC-44DC-90CB-B5B644A467B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3664530019685041"/>
          <c:y val="0.90054472806688435"/>
          <c:w val="0.34389677657480316"/>
          <c:h val="9.476777222147068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dirty="0" smtClean="0"/>
              <a:t>Temperature vs #</a:t>
            </a:r>
            <a:r>
              <a:rPr lang="en-US" baseline="0" dirty="0" smtClean="0"/>
              <a:t> of Germinations </a:t>
            </a:r>
            <a:endParaRPr lang="en-US" dirty="0"/>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 of seeds germinated </c:v>
                </c:pt>
              </c:strCache>
            </c:strRef>
          </c:tx>
          <c:spPr>
            <a:ln w="22225" cap="rnd" cmpd="sng" algn="ctr">
              <a:solidFill>
                <a:schemeClr val="accent1"/>
              </a:solidFill>
              <a:round/>
            </a:ln>
            <a:effectLst/>
          </c:spPr>
          <c:marker>
            <c:symbol val="none"/>
          </c:marker>
          <c:cat>
            <c:numRef>
              <c:f>Sheet1!$A$2:$A$6</c:f>
              <c:numCache>
                <c:formatCode>General</c:formatCode>
                <c:ptCount val="5"/>
                <c:pt idx="0">
                  <c:v>5</c:v>
                </c:pt>
                <c:pt idx="1">
                  <c:v>10</c:v>
                </c:pt>
                <c:pt idx="2">
                  <c:v>15</c:v>
                </c:pt>
                <c:pt idx="3">
                  <c:v>20</c:v>
                </c:pt>
                <c:pt idx="4">
                  <c:v>25</c:v>
                </c:pt>
              </c:numCache>
            </c:numRef>
          </c:cat>
          <c:val>
            <c:numRef>
              <c:f>Sheet1!$B$2:$B$6</c:f>
              <c:numCache>
                <c:formatCode>General</c:formatCode>
                <c:ptCount val="5"/>
                <c:pt idx="0">
                  <c:v>1</c:v>
                </c:pt>
                <c:pt idx="1">
                  <c:v>2</c:v>
                </c:pt>
                <c:pt idx="2">
                  <c:v>3</c:v>
                </c:pt>
                <c:pt idx="3">
                  <c:v>4</c:v>
                </c:pt>
                <c:pt idx="4">
                  <c:v>3</c:v>
                </c:pt>
              </c:numCache>
            </c:numRef>
          </c:val>
          <c:smooth val="0"/>
          <c:extLst>
            <c:ext xmlns:c16="http://schemas.microsoft.com/office/drawing/2014/chart" uri="{C3380CC4-5D6E-409C-BE32-E72D297353CC}">
              <c16:uniqueId val="{00000000-8A05-499E-890E-8549A17A6E6F}"/>
            </c:ext>
          </c:extLst>
        </c:ser>
        <c:dLbls>
          <c:showLegendKey val="0"/>
          <c:showVal val="0"/>
          <c:showCatName val="0"/>
          <c:showSerName val="0"/>
          <c:showPercent val="0"/>
          <c:showBubbleSize val="0"/>
        </c:dLbls>
        <c:hiLowLines>
          <c:spPr>
            <a:ln w="9525">
              <a:solidFill>
                <a:schemeClr val="dk1">
                  <a:lumMod val="35000"/>
                  <a:lumOff val="65000"/>
                </a:schemeClr>
              </a:solidFill>
            </a:ln>
            <a:effectLst/>
          </c:spPr>
        </c:hiLowLines>
        <c:smooth val="0"/>
        <c:axId val="1756760720"/>
        <c:axId val="1756766128"/>
      </c:lineChart>
      <c:catAx>
        <c:axId val="1756760720"/>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dk1">
                        <a:lumMod val="65000"/>
                        <a:lumOff val="35000"/>
                      </a:schemeClr>
                    </a:solidFill>
                    <a:latin typeface="+mn-lt"/>
                    <a:ea typeface="+mn-ea"/>
                    <a:cs typeface="+mn-cs"/>
                  </a:defRPr>
                </a:pPr>
                <a:r>
                  <a:rPr lang="en-US" dirty="0" smtClean="0"/>
                  <a:t>Temperature</a:t>
                </a:r>
                <a:r>
                  <a:rPr lang="en-US" baseline="0" dirty="0" smtClean="0"/>
                  <a:t> (C)</a:t>
                </a:r>
                <a:endParaRPr lang="en-US" dirty="0"/>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756766128"/>
        <c:crosses val="autoZero"/>
        <c:auto val="1"/>
        <c:lblAlgn val="ctr"/>
        <c:lblOffset val="100"/>
        <c:noMultiLvlLbl val="0"/>
      </c:catAx>
      <c:valAx>
        <c:axId val="1756766128"/>
        <c:scaling>
          <c:orientation val="minMax"/>
        </c:scaling>
        <c:delete val="0"/>
        <c:axPos val="l"/>
        <c:majorGridlines>
          <c:spPr>
            <a:ln>
              <a:solidFill>
                <a:schemeClr val="dk1">
                  <a:lumMod val="15000"/>
                  <a:lumOff val="85000"/>
                </a:schemeClr>
              </a:solidFill>
            </a:ln>
            <a:effectLst/>
          </c:spPr>
        </c:majorGridlines>
        <c:title>
          <c:tx>
            <c:rich>
              <a:bodyPr rot="-5400000" spcFirstLastPara="1" vertOverflow="ellipsis" vert="horz" wrap="square" anchor="ctr" anchorCtr="1"/>
              <a:lstStyle/>
              <a:p>
                <a:pPr>
                  <a:defRPr sz="1197" b="0" i="0" u="none" strike="noStrike" kern="1200" cap="all" baseline="0">
                    <a:solidFill>
                      <a:schemeClr val="dk1">
                        <a:lumMod val="65000"/>
                        <a:lumOff val="35000"/>
                      </a:schemeClr>
                    </a:solidFill>
                    <a:latin typeface="+mn-lt"/>
                    <a:ea typeface="+mn-ea"/>
                    <a:cs typeface="+mn-cs"/>
                  </a:defRPr>
                </a:pPr>
                <a:r>
                  <a:rPr lang="en-US" dirty="0" smtClean="0"/>
                  <a:t>#</a:t>
                </a:r>
                <a:r>
                  <a:rPr lang="en-US" baseline="0" dirty="0" smtClean="0"/>
                  <a:t> of seeds Germinated</a:t>
                </a:r>
                <a:endParaRPr lang="en-US" dirty="0"/>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756760720"/>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zero"/>
    <c:showDLblsOverMax val="0"/>
  </c:chart>
  <c:spPr>
    <a:solidFill>
      <a:schemeClr val="lt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8/30/2019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8/30/2019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8/30/2019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Scientific Method Review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491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a:t>
            </a:r>
            <a:endParaRPr lang="en-US" dirty="0"/>
          </a:p>
        </p:txBody>
      </p:sp>
      <p:sp>
        <p:nvSpPr>
          <p:cNvPr id="3" name="Content Placeholder 2"/>
          <p:cNvSpPr>
            <a:spLocks noGrp="1"/>
          </p:cNvSpPr>
          <p:nvPr>
            <p:ph idx="1"/>
          </p:nvPr>
        </p:nvSpPr>
        <p:spPr>
          <a:xfrm>
            <a:off x="1371600" y="2286000"/>
            <a:ext cx="9601200" cy="4240924"/>
          </a:xfrm>
        </p:spPr>
        <p:txBody>
          <a:bodyPr>
            <a:normAutofit lnSpcReduction="10000"/>
          </a:bodyPr>
          <a:lstStyle/>
          <a:p>
            <a:r>
              <a:rPr lang="en-US" sz="2400" dirty="0" smtClean="0"/>
              <a:t>Bad Example </a:t>
            </a:r>
          </a:p>
          <a:p>
            <a:pPr lvl="1"/>
            <a:r>
              <a:rPr lang="en-US" dirty="0" smtClean="0"/>
              <a:t>My hypothesis was supported.  I found seeds do germinate more when its hotter.</a:t>
            </a:r>
            <a:endParaRPr lang="en-US" dirty="0"/>
          </a:p>
          <a:p>
            <a:r>
              <a:rPr lang="en-US" sz="2400" dirty="0" smtClean="0"/>
              <a:t>Good Example </a:t>
            </a:r>
            <a:endParaRPr lang="en-US" sz="2400" dirty="0"/>
          </a:p>
          <a:p>
            <a:pPr lvl="1"/>
            <a:r>
              <a:rPr lang="en-US" dirty="0"/>
              <a:t>The hypothesis for this experiment </a:t>
            </a:r>
            <a:r>
              <a:rPr lang="en-US" dirty="0" smtClean="0"/>
              <a:t>was, “</a:t>
            </a:r>
            <a:r>
              <a:rPr lang="en-US" dirty="0"/>
              <a:t>If seeds are planted in homogeneous environments, besides the temperature, then the number of seeds germinating will increase as the temperature increases because the majority of plants need a warm environment to grow</a:t>
            </a:r>
            <a:r>
              <a:rPr lang="en-US" dirty="0" smtClean="0"/>
              <a:t>.”  The hypothesis was not supported.  At the temperature of 5C, one seed germinated. </a:t>
            </a:r>
            <a:r>
              <a:rPr lang="en-US" dirty="0"/>
              <a:t>At the temperature of </a:t>
            </a:r>
            <a:r>
              <a:rPr lang="en-US" dirty="0" smtClean="0"/>
              <a:t>10C</a:t>
            </a:r>
            <a:r>
              <a:rPr lang="en-US" dirty="0"/>
              <a:t>, </a:t>
            </a:r>
            <a:r>
              <a:rPr lang="en-US" dirty="0" smtClean="0"/>
              <a:t>two seeds </a:t>
            </a:r>
            <a:r>
              <a:rPr lang="en-US" dirty="0"/>
              <a:t>germinated. At the temperature of </a:t>
            </a:r>
            <a:r>
              <a:rPr lang="en-US" dirty="0" smtClean="0"/>
              <a:t>15C</a:t>
            </a:r>
            <a:r>
              <a:rPr lang="en-US" dirty="0"/>
              <a:t>, </a:t>
            </a:r>
            <a:r>
              <a:rPr lang="en-US" dirty="0" smtClean="0"/>
              <a:t>three seeds germinated.  At </a:t>
            </a:r>
            <a:r>
              <a:rPr lang="en-US" dirty="0"/>
              <a:t>the temperature of </a:t>
            </a:r>
            <a:r>
              <a:rPr lang="en-US" dirty="0" smtClean="0"/>
              <a:t>20C</a:t>
            </a:r>
            <a:r>
              <a:rPr lang="en-US" dirty="0"/>
              <a:t>, </a:t>
            </a:r>
            <a:r>
              <a:rPr lang="en-US" dirty="0" smtClean="0"/>
              <a:t>four seeds germinated. </a:t>
            </a:r>
            <a:r>
              <a:rPr lang="en-US" dirty="0"/>
              <a:t>At the temperature of </a:t>
            </a:r>
            <a:r>
              <a:rPr lang="en-US" dirty="0" smtClean="0"/>
              <a:t>25C</a:t>
            </a:r>
            <a:r>
              <a:rPr lang="en-US" dirty="0"/>
              <a:t>, </a:t>
            </a:r>
            <a:r>
              <a:rPr lang="en-US" dirty="0" smtClean="0"/>
              <a:t>three seeds germinated. </a:t>
            </a:r>
            <a:r>
              <a:rPr lang="en-US" dirty="0"/>
              <a:t>As the </a:t>
            </a:r>
            <a:r>
              <a:rPr lang="en-US" dirty="0" smtClean="0"/>
              <a:t>temperature increased, </a:t>
            </a:r>
            <a:r>
              <a:rPr lang="en-US" dirty="0"/>
              <a:t>so did the </a:t>
            </a:r>
            <a:r>
              <a:rPr lang="en-US" dirty="0" smtClean="0"/>
              <a:t>rate of germination until 25C was reached. </a:t>
            </a:r>
            <a:endParaRPr lang="en-US" dirty="0"/>
          </a:p>
          <a:p>
            <a:endParaRPr lang="en-US" sz="2400" dirty="0"/>
          </a:p>
        </p:txBody>
      </p:sp>
    </p:spTree>
    <p:extLst>
      <p:ext uri="{BB962C8B-B14F-4D97-AF65-F5344CB8AC3E}">
        <p14:creationId xmlns:p14="http://schemas.microsoft.com/office/powerpoint/2010/main" val="311714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371600" y="1876097"/>
            <a:ext cx="9601200" cy="4981903"/>
          </a:xfrm>
        </p:spPr>
        <p:txBody>
          <a:bodyPr>
            <a:normAutofit fontScale="92500" lnSpcReduction="20000"/>
          </a:bodyPr>
          <a:lstStyle/>
          <a:p>
            <a:r>
              <a:rPr lang="en-US" sz="2400" dirty="0" smtClean="0"/>
              <a:t>Bad Example </a:t>
            </a:r>
          </a:p>
          <a:p>
            <a:pPr lvl="1"/>
            <a:r>
              <a:rPr lang="en-US" sz="2100" dirty="0" smtClean="0"/>
              <a:t>1. The purpose was to find what temperature works best for seed germination.</a:t>
            </a:r>
          </a:p>
          <a:p>
            <a:pPr lvl="1"/>
            <a:r>
              <a:rPr lang="en-US" sz="2100" dirty="0" smtClean="0"/>
              <a:t>2. Warmer temps worked best.</a:t>
            </a:r>
          </a:p>
          <a:p>
            <a:pPr lvl="1"/>
            <a:r>
              <a:rPr lang="en-US" sz="2100" dirty="0" smtClean="0"/>
              <a:t>3. Hypothesis was supported. </a:t>
            </a:r>
          </a:p>
          <a:p>
            <a:pPr lvl="1"/>
            <a:r>
              <a:rPr lang="en-US" sz="2100" dirty="0" smtClean="0"/>
              <a:t>4. Could be improved by testing more temps. </a:t>
            </a:r>
          </a:p>
          <a:p>
            <a:pPr lvl="1"/>
            <a:r>
              <a:rPr lang="en-US" sz="2100" dirty="0" smtClean="0"/>
              <a:t>5. Could extended the experiment by testing more plant types. </a:t>
            </a:r>
            <a:endParaRPr lang="en-US" sz="2100" dirty="0"/>
          </a:p>
          <a:p>
            <a:r>
              <a:rPr lang="en-US" sz="2400" dirty="0" smtClean="0"/>
              <a:t>Good Example </a:t>
            </a:r>
          </a:p>
          <a:p>
            <a:pPr lvl="1"/>
            <a:r>
              <a:rPr lang="en-US" dirty="0"/>
              <a:t>The purpose of this experiment was to see if there’s any correlation between environment temperature and rate of seed germination.  The graph above shows, seeds tend to germinate more as environment temperature increases, in a linear fashion, until 25°C is reached.  At that point, the rate germination decreases at a quicker linear rate.  This data contradicts the original hypothesis.  The hypothesis predicted germination rate to increase as environment temperature increased.  Nowhere in the hypothesis predicts a sudden reversal of the original trend.  A possible improvement to this lab could be found in the temperature control portion.  It was hard to maintain a set, constant temperature.  Possibly, a small-scale greenhouse technique could be further investigated to help this problem.  This experiment could be extended by looking at multiple plant seed types and seeing if the trend found is similar throughout Plantae Kingdom.      </a:t>
            </a:r>
          </a:p>
        </p:txBody>
      </p:sp>
      <p:pic>
        <p:nvPicPr>
          <p:cNvPr id="4" name="Picture 3"/>
          <p:cNvPicPr/>
          <p:nvPr/>
        </p:nvPicPr>
        <p:blipFill rotWithShape="1">
          <a:blip r:embed="rId2">
            <a:extLst>
              <a:ext uri="{28A0092B-C50C-407E-A947-70E740481C1C}">
                <a14:useLocalDpi xmlns:a14="http://schemas.microsoft.com/office/drawing/2010/main" val="0"/>
              </a:ext>
            </a:extLst>
          </a:blip>
          <a:srcRect l="13333" t="49827" r="37778" b="31423"/>
          <a:stretch/>
        </p:blipFill>
        <p:spPr bwMode="auto">
          <a:xfrm>
            <a:off x="5726639" y="190665"/>
            <a:ext cx="5246161" cy="19810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8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3954"/>
            <a:ext cx="9601200" cy="1485900"/>
          </a:xfrm>
        </p:spPr>
        <p:txBody>
          <a:bodyPr/>
          <a:lstStyle/>
          <a:p>
            <a:r>
              <a:rPr lang="en-US" dirty="0" smtClean="0"/>
              <a:t>Board Layout</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20635" t="24892" r="22468" b="16056"/>
          <a:stretch/>
        </p:blipFill>
        <p:spPr>
          <a:xfrm>
            <a:off x="2482436" y="1113707"/>
            <a:ext cx="7379527" cy="5744293"/>
          </a:xfrm>
          <a:prstGeom prst="rect">
            <a:avLst/>
          </a:prstGeom>
        </p:spPr>
      </p:pic>
    </p:spTree>
    <p:extLst>
      <p:ext uri="{BB962C8B-B14F-4D97-AF65-F5344CB8AC3E}">
        <p14:creationId xmlns:p14="http://schemas.microsoft.com/office/powerpoint/2010/main" val="247927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Testable Question </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Definition </a:t>
            </a:r>
          </a:p>
          <a:p>
            <a:pPr lvl="1"/>
            <a:r>
              <a:rPr lang="en-US" sz="2800" i="0" dirty="0"/>
              <a:t>A </a:t>
            </a:r>
            <a:r>
              <a:rPr lang="en-US" sz="2800" b="1" i="0" dirty="0"/>
              <a:t>testable question</a:t>
            </a:r>
            <a:r>
              <a:rPr lang="en-US" sz="2800" i="0" dirty="0"/>
              <a:t> is one that can be answered by designing and conducting an experiment</a:t>
            </a:r>
            <a:r>
              <a:rPr lang="en-US" sz="2800" i="0" dirty="0" smtClean="0"/>
              <a:t>.</a:t>
            </a:r>
            <a:endParaRPr lang="en-US" sz="2800" dirty="0" smtClean="0"/>
          </a:p>
          <a:p>
            <a:r>
              <a:rPr lang="en-US" sz="2800" dirty="0" smtClean="0"/>
              <a:t>Bad Example </a:t>
            </a:r>
          </a:p>
          <a:p>
            <a:pPr lvl="1"/>
            <a:r>
              <a:rPr lang="en-US" sz="2800" dirty="0" smtClean="0"/>
              <a:t>What temperatures do plants like? </a:t>
            </a:r>
          </a:p>
          <a:p>
            <a:r>
              <a:rPr lang="en-US" sz="2800" dirty="0" smtClean="0"/>
              <a:t>Good Example</a:t>
            </a:r>
          </a:p>
          <a:p>
            <a:pPr lvl="1"/>
            <a:r>
              <a:rPr lang="en-US" sz="2800" dirty="0" smtClean="0"/>
              <a:t>Does the number of seed germinations depend upon the environment’s average temperature?  </a:t>
            </a:r>
          </a:p>
        </p:txBody>
      </p:sp>
    </p:spTree>
    <p:extLst>
      <p:ext uri="{BB962C8B-B14F-4D97-AF65-F5344CB8AC3E}">
        <p14:creationId xmlns:p14="http://schemas.microsoft.com/office/powerpoint/2010/main" val="51945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t>
            </a:r>
            <a:endParaRPr lang="en-US" dirty="0"/>
          </a:p>
        </p:txBody>
      </p:sp>
      <p:sp>
        <p:nvSpPr>
          <p:cNvPr id="3" name="Content Placeholder 2"/>
          <p:cNvSpPr>
            <a:spLocks noGrp="1"/>
          </p:cNvSpPr>
          <p:nvPr>
            <p:ph sz="half" idx="1"/>
          </p:nvPr>
        </p:nvSpPr>
        <p:spPr>
          <a:xfrm>
            <a:off x="1371600" y="2285999"/>
            <a:ext cx="4447786" cy="3925615"/>
          </a:xfrm>
        </p:spPr>
        <p:txBody>
          <a:bodyPr>
            <a:normAutofit fontScale="85000" lnSpcReduction="20000"/>
          </a:bodyPr>
          <a:lstStyle/>
          <a:p>
            <a:r>
              <a:rPr lang="en-US" sz="2800" dirty="0"/>
              <a:t>Dependent variable</a:t>
            </a:r>
          </a:p>
          <a:p>
            <a:pPr lvl="1"/>
            <a:r>
              <a:rPr lang="en-US" sz="2400" dirty="0"/>
              <a:t>The factor measured or observed during an experiment </a:t>
            </a:r>
          </a:p>
          <a:p>
            <a:r>
              <a:rPr lang="en-US" sz="2800" dirty="0"/>
              <a:t>Independent variable </a:t>
            </a:r>
          </a:p>
          <a:p>
            <a:pPr lvl="1"/>
            <a:r>
              <a:rPr lang="en-US" sz="2400" dirty="0"/>
              <a:t>The factor that you want to test</a:t>
            </a:r>
          </a:p>
          <a:p>
            <a:pPr lvl="1"/>
            <a:r>
              <a:rPr lang="en-US" sz="2400" dirty="0"/>
              <a:t>Changed by the investigator to observe how it affects a dependent variable</a:t>
            </a:r>
          </a:p>
          <a:p>
            <a:r>
              <a:rPr lang="en-US" sz="2800" dirty="0"/>
              <a:t>Constant </a:t>
            </a:r>
          </a:p>
          <a:p>
            <a:pPr lvl="1"/>
            <a:r>
              <a:rPr lang="en-US" sz="2400" dirty="0"/>
              <a:t>Any factor in the experiment that remains the same</a:t>
            </a:r>
          </a:p>
          <a:p>
            <a:endParaRPr lang="en-US" dirty="0"/>
          </a:p>
        </p:txBody>
      </p:sp>
      <p:sp>
        <p:nvSpPr>
          <p:cNvPr id="4" name="Content Placeholder 3"/>
          <p:cNvSpPr>
            <a:spLocks noGrp="1"/>
          </p:cNvSpPr>
          <p:nvPr>
            <p:ph sz="half" idx="2"/>
          </p:nvPr>
        </p:nvSpPr>
        <p:spPr>
          <a:xfrm>
            <a:off x="6525403" y="2285999"/>
            <a:ext cx="4447786" cy="3925615"/>
          </a:xfrm>
        </p:spPr>
        <p:txBody>
          <a:bodyPr>
            <a:normAutofit fontScale="85000" lnSpcReduction="20000"/>
          </a:bodyPr>
          <a:lstStyle/>
          <a:p>
            <a:pPr marL="0" indent="0">
              <a:buNone/>
            </a:pPr>
            <a:r>
              <a:rPr lang="en-US" sz="2800" u="sng" dirty="0" smtClean="0"/>
              <a:t>Example cont’d. </a:t>
            </a:r>
          </a:p>
          <a:p>
            <a:r>
              <a:rPr lang="en-US" sz="2800" dirty="0" smtClean="0"/>
              <a:t>Dependent variable</a:t>
            </a:r>
          </a:p>
          <a:p>
            <a:pPr lvl="1"/>
            <a:r>
              <a:rPr lang="en-US" sz="2400" dirty="0" smtClean="0"/>
              <a:t># of seed germinations </a:t>
            </a:r>
          </a:p>
          <a:p>
            <a:r>
              <a:rPr lang="en-US" sz="2800" dirty="0" smtClean="0"/>
              <a:t>Independent variable </a:t>
            </a:r>
          </a:p>
          <a:p>
            <a:pPr lvl="1"/>
            <a:r>
              <a:rPr lang="en-US" sz="2400" dirty="0" smtClean="0"/>
              <a:t>Environment temperature </a:t>
            </a:r>
          </a:p>
          <a:p>
            <a:r>
              <a:rPr lang="en-US" sz="2800" dirty="0" smtClean="0"/>
              <a:t>Constant </a:t>
            </a:r>
          </a:p>
          <a:p>
            <a:pPr lvl="1"/>
            <a:r>
              <a:rPr lang="en-US" sz="2400" dirty="0" smtClean="0"/>
              <a:t>Same plant </a:t>
            </a:r>
          </a:p>
          <a:p>
            <a:pPr lvl="1"/>
            <a:r>
              <a:rPr lang="en-US" sz="2400" dirty="0" smtClean="0"/>
              <a:t>Same soil </a:t>
            </a:r>
          </a:p>
          <a:p>
            <a:pPr lvl="1"/>
            <a:r>
              <a:rPr lang="en-US" sz="2400" dirty="0" smtClean="0"/>
              <a:t>Same amount of sunlight</a:t>
            </a:r>
          </a:p>
          <a:p>
            <a:pPr lvl="1"/>
            <a:r>
              <a:rPr lang="en-US" sz="2400" dirty="0" smtClean="0"/>
              <a:t>Same amount of water  </a:t>
            </a:r>
          </a:p>
          <a:p>
            <a:pPr lvl="1"/>
            <a:endParaRPr lang="en-US" dirty="0"/>
          </a:p>
        </p:txBody>
      </p:sp>
    </p:spTree>
    <p:extLst>
      <p:ext uri="{BB962C8B-B14F-4D97-AF65-F5344CB8AC3E}">
        <p14:creationId xmlns:p14="http://schemas.microsoft.com/office/powerpoint/2010/main" val="375033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Hypothesis </a:t>
            </a:r>
            <a:endParaRPr lang="en-US" dirty="0"/>
          </a:p>
        </p:txBody>
      </p:sp>
      <p:sp>
        <p:nvSpPr>
          <p:cNvPr id="6" name="Content Placeholder 5"/>
          <p:cNvSpPr>
            <a:spLocks noGrp="1"/>
          </p:cNvSpPr>
          <p:nvPr>
            <p:ph idx="1"/>
          </p:nvPr>
        </p:nvSpPr>
        <p:spPr>
          <a:xfrm>
            <a:off x="1371600" y="2285999"/>
            <a:ext cx="9601200" cy="3878317"/>
          </a:xfrm>
        </p:spPr>
        <p:txBody>
          <a:bodyPr>
            <a:normAutofit fontScale="77500" lnSpcReduction="20000"/>
          </a:bodyPr>
          <a:lstStyle/>
          <a:p>
            <a:r>
              <a:rPr lang="en-US" sz="2800" dirty="0" smtClean="0"/>
              <a:t>Definition</a:t>
            </a:r>
            <a:r>
              <a:rPr lang="en-US" dirty="0" smtClean="0"/>
              <a:t> </a:t>
            </a:r>
          </a:p>
          <a:p>
            <a:pPr lvl="1"/>
            <a:r>
              <a:rPr lang="en-US" sz="2800" dirty="0"/>
              <a:t>A testable statement about what is going to happen in the experiment.</a:t>
            </a:r>
          </a:p>
          <a:p>
            <a:pPr lvl="1"/>
            <a:r>
              <a:rPr lang="en-US" sz="2800" dirty="0"/>
              <a:t>If…then…because</a:t>
            </a:r>
            <a:r>
              <a:rPr lang="en-US" sz="2800" dirty="0" smtClean="0"/>
              <a:t>…</a:t>
            </a:r>
          </a:p>
          <a:p>
            <a:r>
              <a:rPr lang="en-US" sz="2800" dirty="0" smtClean="0"/>
              <a:t>Bad Example </a:t>
            </a:r>
          </a:p>
          <a:p>
            <a:pPr lvl="1"/>
            <a:r>
              <a:rPr lang="en-US" sz="2800" dirty="0" smtClean="0"/>
              <a:t>I think the plants will grow better in warmer temperatures because that way they won’t freeze. </a:t>
            </a:r>
          </a:p>
          <a:p>
            <a:r>
              <a:rPr lang="en-US" sz="2800" dirty="0" smtClean="0"/>
              <a:t>Good Example </a:t>
            </a:r>
          </a:p>
          <a:p>
            <a:pPr lvl="1"/>
            <a:r>
              <a:rPr lang="en-US" sz="2800" dirty="0" smtClean="0"/>
              <a:t>If seeds are planted in homogeneous environments, besides the temperature, then the number of seeds germinating will increase as the temperature increases because the majority of plants need a warm environment to grow.</a:t>
            </a:r>
            <a:endParaRPr lang="en-US" dirty="0"/>
          </a:p>
        </p:txBody>
      </p:sp>
    </p:spTree>
    <p:extLst>
      <p:ext uri="{BB962C8B-B14F-4D97-AF65-F5344CB8AC3E}">
        <p14:creationId xmlns:p14="http://schemas.microsoft.com/office/powerpoint/2010/main" val="391715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 calcmode="lin" valueType="num">
                                      <p:cBhvr additive="base">
                                        <p:cTn id="1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t>
            </a:r>
            <a:endParaRPr lang="en-US" dirty="0"/>
          </a:p>
        </p:txBody>
      </p:sp>
      <p:sp>
        <p:nvSpPr>
          <p:cNvPr id="4" name="Content Placeholder 3"/>
          <p:cNvSpPr>
            <a:spLocks noGrp="1"/>
          </p:cNvSpPr>
          <p:nvPr>
            <p:ph sz="half" idx="2"/>
          </p:nvPr>
        </p:nvSpPr>
        <p:spPr/>
        <p:txBody>
          <a:bodyPr/>
          <a:lstStyle/>
          <a:p>
            <a:r>
              <a:rPr lang="en-US" sz="2400" dirty="0"/>
              <a:t>Bad Example </a:t>
            </a:r>
          </a:p>
          <a:p>
            <a:pPr lvl="1"/>
            <a:r>
              <a:rPr lang="en-US" sz="2400" dirty="0"/>
              <a:t>Seeds </a:t>
            </a:r>
          </a:p>
          <a:p>
            <a:pPr lvl="1"/>
            <a:r>
              <a:rPr lang="en-US" sz="2400" dirty="0"/>
              <a:t>Water </a:t>
            </a:r>
            <a:endParaRPr lang="en-US" sz="2400" dirty="0" smtClean="0"/>
          </a:p>
          <a:p>
            <a:pPr lvl="1"/>
            <a:r>
              <a:rPr lang="en-US" sz="2400" dirty="0" smtClean="0"/>
              <a:t>Soil </a:t>
            </a:r>
          </a:p>
          <a:p>
            <a:pPr lvl="1"/>
            <a:r>
              <a:rPr lang="en-US" sz="2400" dirty="0" smtClean="0"/>
              <a:t>Thermometer; etc.  </a:t>
            </a:r>
            <a:endParaRPr lang="en-US" sz="2400" dirty="0"/>
          </a:p>
          <a:p>
            <a:endParaRPr lang="en-US" dirty="0"/>
          </a:p>
        </p:txBody>
      </p:sp>
      <p:sp>
        <p:nvSpPr>
          <p:cNvPr id="6" name="Content Placeholder 5"/>
          <p:cNvSpPr>
            <a:spLocks noGrp="1"/>
          </p:cNvSpPr>
          <p:nvPr>
            <p:ph sz="quarter" idx="4"/>
          </p:nvPr>
        </p:nvSpPr>
        <p:spPr/>
        <p:txBody>
          <a:bodyPr>
            <a:normAutofit fontScale="92500" lnSpcReduction="10000"/>
          </a:bodyPr>
          <a:lstStyle/>
          <a:p>
            <a:r>
              <a:rPr lang="en-US" sz="2400" dirty="0" smtClean="0"/>
              <a:t>Good Example </a:t>
            </a:r>
          </a:p>
          <a:p>
            <a:pPr lvl="1"/>
            <a:r>
              <a:rPr lang="en-US" sz="2400" dirty="0" smtClean="0"/>
              <a:t>5 seeds per pot or a total of 25 seeds</a:t>
            </a:r>
          </a:p>
          <a:p>
            <a:pPr lvl="1"/>
            <a:r>
              <a:rPr lang="en-US" sz="2400" dirty="0" smtClean="0"/>
              <a:t>5 plant pots</a:t>
            </a:r>
          </a:p>
          <a:p>
            <a:pPr lvl="1"/>
            <a:r>
              <a:rPr lang="en-US" sz="2400" dirty="0" smtClean="0"/>
              <a:t>1 10kg bag of soil </a:t>
            </a:r>
          </a:p>
          <a:p>
            <a:pPr lvl="1"/>
            <a:r>
              <a:rPr lang="en-US" sz="2400" dirty="0" smtClean="0"/>
              <a:t>20mL or water per pot per day, etc. </a:t>
            </a:r>
            <a:endParaRPr lang="en-US" sz="2400" dirty="0"/>
          </a:p>
        </p:txBody>
      </p:sp>
      <p:sp>
        <p:nvSpPr>
          <p:cNvPr id="7" name="Text Placeholder 6"/>
          <p:cNvSpPr>
            <a:spLocks noGrp="1"/>
          </p:cNvSpPr>
          <p:nvPr>
            <p:ph type="body" idx="1"/>
          </p:nvPr>
        </p:nvSpPr>
        <p:spPr>
          <a:xfrm>
            <a:off x="1371600" y="2340863"/>
            <a:ext cx="9597398" cy="1174847"/>
          </a:xfrm>
        </p:spPr>
        <p:txBody>
          <a:bodyPr/>
          <a:lstStyle/>
          <a:p>
            <a:pPr marL="342900" indent="-342900">
              <a:buFont typeface="Wingdings" panose="05000000000000000000" pitchFamily="2" charset="2"/>
              <a:buChar char="§"/>
            </a:pPr>
            <a:r>
              <a:rPr lang="en-US" sz="2400" dirty="0" smtClean="0"/>
              <a:t>Definition</a:t>
            </a:r>
          </a:p>
          <a:p>
            <a:pPr marL="800100" lvl="1" indent="-342900">
              <a:buFont typeface="Wingdings" panose="05000000000000000000" pitchFamily="2" charset="2"/>
              <a:buChar char="§"/>
            </a:pPr>
            <a:r>
              <a:rPr lang="en-US" b="0" dirty="0" smtClean="0"/>
              <a:t>A </a:t>
            </a:r>
            <a:r>
              <a:rPr lang="en-US" b="0" dirty="0"/>
              <a:t>list of supplies and equipment needed for the experiment.</a:t>
            </a:r>
          </a:p>
          <a:p>
            <a:endParaRPr lang="en-US" dirty="0"/>
          </a:p>
        </p:txBody>
      </p:sp>
    </p:spTree>
    <p:extLst>
      <p:ext uri="{BB962C8B-B14F-4D97-AF65-F5344CB8AC3E}">
        <p14:creationId xmlns:p14="http://schemas.microsoft.com/office/powerpoint/2010/main" val="285558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 calcmode="lin" valueType="num">
                                      <p:cBhvr additive="base">
                                        <p:cTn id="3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a:t>
            </a:r>
            <a:endParaRPr lang="en-US" dirty="0"/>
          </a:p>
        </p:txBody>
      </p:sp>
      <p:sp>
        <p:nvSpPr>
          <p:cNvPr id="7" name="Text Placeholder 6"/>
          <p:cNvSpPr>
            <a:spLocks noGrp="1"/>
          </p:cNvSpPr>
          <p:nvPr>
            <p:ph type="body" idx="1"/>
          </p:nvPr>
        </p:nvSpPr>
        <p:spPr>
          <a:xfrm>
            <a:off x="1371600" y="2481295"/>
            <a:ext cx="9597398" cy="823912"/>
          </a:xfrm>
        </p:spPr>
        <p:txBody>
          <a:bodyPr/>
          <a:lstStyle/>
          <a:p>
            <a:pPr marL="457200" indent="-457200">
              <a:buFont typeface="Wingdings" panose="05000000000000000000" pitchFamily="2" charset="2"/>
              <a:buChar char="§"/>
            </a:pPr>
            <a:r>
              <a:rPr lang="en-US" dirty="0" smtClean="0"/>
              <a:t>Definition</a:t>
            </a:r>
          </a:p>
          <a:p>
            <a:pPr marL="914400" lvl="1" indent="-457200">
              <a:buFont typeface="Wingdings" panose="05000000000000000000" pitchFamily="2" charset="2"/>
              <a:buChar char="§"/>
            </a:pPr>
            <a:r>
              <a:rPr lang="en-US" b="0" dirty="0"/>
              <a:t>A detailed step-by-step description of the experiment.</a:t>
            </a:r>
          </a:p>
          <a:p>
            <a:pPr marL="914400" lvl="1" indent="-457200">
              <a:buFont typeface="Wingdings" panose="05000000000000000000" pitchFamily="2" charset="2"/>
              <a:buChar char="§"/>
            </a:pPr>
            <a:endParaRPr lang="en-US" dirty="0"/>
          </a:p>
        </p:txBody>
      </p:sp>
      <p:sp>
        <p:nvSpPr>
          <p:cNvPr id="8" name="Content Placeholder 7"/>
          <p:cNvSpPr>
            <a:spLocks noGrp="1"/>
          </p:cNvSpPr>
          <p:nvPr>
            <p:ph sz="half" idx="2"/>
          </p:nvPr>
        </p:nvSpPr>
        <p:spPr>
          <a:xfrm>
            <a:off x="1371600" y="3305207"/>
            <a:ext cx="4443984" cy="3079827"/>
          </a:xfrm>
        </p:spPr>
        <p:txBody>
          <a:bodyPr>
            <a:normAutofit/>
          </a:bodyPr>
          <a:lstStyle/>
          <a:p>
            <a:r>
              <a:rPr lang="en-US" sz="2400" dirty="0" smtClean="0"/>
              <a:t>Bad Example </a:t>
            </a:r>
          </a:p>
          <a:p>
            <a:pPr lvl="1"/>
            <a:r>
              <a:rPr lang="en-US" sz="2400" dirty="0" smtClean="0"/>
              <a:t>1. Get supplies</a:t>
            </a:r>
          </a:p>
          <a:p>
            <a:pPr lvl="1"/>
            <a:r>
              <a:rPr lang="en-US" sz="2400" dirty="0" smtClean="0"/>
              <a:t>2. Plant seeds</a:t>
            </a:r>
          </a:p>
          <a:p>
            <a:pPr lvl="1"/>
            <a:r>
              <a:rPr lang="en-US" sz="2400" dirty="0" smtClean="0"/>
              <a:t>3. Set temperatures </a:t>
            </a:r>
          </a:p>
          <a:p>
            <a:pPr lvl="1"/>
            <a:r>
              <a:rPr lang="en-US" sz="2400" dirty="0" smtClean="0"/>
              <a:t>4. Water plants </a:t>
            </a:r>
          </a:p>
          <a:p>
            <a:pPr lvl="1"/>
            <a:r>
              <a:rPr lang="en-US" sz="2400" dirty="0" smtClean="0"/>
              <a:t>5. …and so on </a:t>
            </a:r>
            <a:endParaRPr lang="en-US" sz="2400" dirty="0"/>
          </a:p>
        </p:txBody>
      </p:sp>
      <p:sp>
        <p:nvSpPr>
          <p:cNvPr id="10" name="Content Placeholder 9"/>
          <p:cNvSpPr>
            <a:spLocks noGrp="1"/>
          </p:cNvSpPr>
          <p:nvPr>
            <p:ph sz="quarter" idx="4"/>
          </p:nvPr>
        </p:nvSpPr>
        <p:spPr>
          <a:xfrm>
            <a:off x="6525014" y="3305207"/>
            <a:ext cx="4443984" cy="3079827"/>
          </a:xfrm>
        </p:spPr>
        <p:txBody>
          <a:bodyPr>
            <a:normAutofit fontScale="92500" lnSpcReduction="10000"/>
          </a:bodyPr>
          <a:lstStyle/>
          <a:p>
            <a:r>
              <a:rPr lang="en-US" sz="2400" dirty="0" smtClean="0"/>
              <a:t>Good example </a:t>
            </a:r>
          </a:p>
          <a:p>
            <a:pPr lvl="1"/>
            <a:r>
              <a:rPr lang="en-US" sz="2400" dirty="0" smtClean="0"/>
              <a:t>1. Gather all listed materials </a:t>
            </a:r>
          </a:p>
          <a:p>
            <a:pPr lvl="1"/>
            <a:r>
              <a:rPr lang="en-US" sz="2400" dirty="0" smtClean="0"/>
              <a:t>2. Place 2kg of soil in each of the five plant pots</a:t>
            </a:r>
          </a:p>
          <a:p>
            <a:pPr lvl="1"/>
            <a:r>
              <a:rPr lang="en-US" sz="2400" dirty="0" smtClean="0"/>
              <a:t>3. Carefully place five seeds in each of the five pots evenly distributed throughout the soil surface</a:t>
            </a:r>
          </a:p>
          <a:p>
            <a:pPr lvl="1"/>
            <a:r>
              <a:rPr lang="en-US" sz="2400" dirty="0" smtClean="0"/>
              <a:t>4. …and so on    </a:t>
            </a:r>
            <a:endParaRPr lang="en-US" sz="2400" dirty="0"/>
          </a:p>
        </p:txBody>
      </p:sp>
    </p:spTree>
    <p:extLst>
      <p:ext uri="{BB962C8B-B14F-4D97-AF65-F5344CB8AC3E}">
        <p14:creationId xmlns:p14="http://schemas.microsoft.com/office/powerpoint/2010/main" val="274002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 calcmode="lin" valueType="num">
                                      <p:cBhvr additive="base">
                                        <p:cTn id="1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 calcmode="lin" valueType="num">
                                      <p:cBhvr additive="base">
                                        <p:cTn id="2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 calcmode="lin" valueType="num">
                                      <p:cBhvr additive="base">
                                        <p:cTn id="2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 calcmode="lin" valueType="num">
                                      <p:cBhvr additive="base">
                                        <p:cTn id="3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 calcmode="lin" valueType="num">
                                      <p:cBhvr additive="base">
                                        <p:cTn id="3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
                                            <p:txEl>
                                              <p:pRg st="4" end="4"/>
                                            </p:txEl>
                                          </p:spTgt>
                                        </p:tgtEl>
                                        <p:attrNameLst>
                                          <p:attrName>style.visibility</p:attrName>
                                        </p:attrNameLst>
                                      </p:cBhvr>
                                      <p:to>
                                        <p:strVal val="visible"/>
                                      </p:to>
                                    </p:set>
                                    <p:anim calcmode="lin" valueType="num">
                                      <p:cBhvr additive="base">
                                        <p:cTn id="4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a:t>
            </a:r>
            <a:endParaRPr lang="en-US" dirty="0"/>
          </a:p>
        </p:txBody>
      </p:sp>
      <p:sp>
        <p:nvSpPr>
          <p:cNvPr id="8" name="Content Placeholder 7"/>
          <p:cNvSpPr>
            <a:spLocks noGrp="1"/>
          </p:cNvSpPr>
          <p:nvPr>
            <p:ph idx="1"/>
          </p:nvPr>
        </p:nvSpPr>
        <p:spPr/>
        <p:txBody>
          <a:bodyPr>
            <a:normAutofit/>
          </a:bodyPr>
          <a:lstStyle/>
          <a:p>
            <a:r>
              <a:rPr lang="en-US" sz="2800" dirty="0" smtClean="0"/>
              <a:t>Definition </a:t>
            </a:r>
          </a:p>
          <a:p>
            <a:pPr lvl="1"/>
            <a:r>
              <a:rPr lang="en-US" sz="2400" dirty="0"/>
              <a:t>Detailed qualitative and quantitative observations about what happened in the experiment.</a:t>
            </a:r>
          </a:p>
          <a:p>
            <a:pPr lvl="1"/>
            <a:r>
              <a:rPr lang="en-US" sz="2400" dirty="0"/>
              <a:t>Ex. Graphs, Charts, Tables </a:t>
            </a:r>
          </a:p>
          <a:p>
            <a:pPr lvl="1"/>
            <a:endParaRPr lang="en-US" sz="2400" dirty="0"/>
          </a:p>
        </p:txBody>
      </p:sp>
      <p:graphicFrame>
        <p:nvGraphicFramePr>
          <p:cNvPr id="14" name="Chart 13"/>
          <p:cNvGraphicFramePr/>
          <p:nvPr>
            <p:extLst>
              <p:ext uri="{D42A27DB-BD31-4B8C-83A1-F6EECF244321}">
                <p14:modId xmlns:p14="http://schemas.microsoft.com/office/powerpoint/2010/main" val="509820470"/>
              </p:ext>
            </p:extLst>
          </p:nvPr>
        </p:nvGraphicFramePr>
        <p:xfrm>
          <a:off x="-159407" y="1428750"/>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p:cNvGraphicFramePr/>
          <p:nvPr>
            <p:extLst>
              <p:ext uri="{D42A27DB-BD31-4B8C-83A1-F6EECF244321}">
                <p14:modId xmlns:p14="http://schemas.microsoft.com/office/powerpoint/2010/main" val="2367400088"/>
              </p:ext>
            </p:extLst>
          </p:nvPr>
        </p:nvGraphicFramePr>
        <p:xfrm>
          <a:off x="2108200" y="1137109"/>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034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0-#ppt_w/2"/>
                                          </p:val>
                                        </p:tav>
                                        <p:tav tm="100000">
                                          <p:val>
                                            <p:strVal val="#ppt_x"/>
                                          </p:val>
                                        </p:tav>
                                      </p:tavLst>
                                    </p:anim>
                                    <p:anim calcmode="lin" valueType="num">
                                      <p:cBhvr additive="base">
                                        <p:cTn id="14"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2005702" y="905860"/>
            <a:ext cx="8332996" cy="5952140"/>
          </a:xfrm>
          <a:prstGeom prst="rect">
            <a:avLst/>
          </a:prstGeom>
        </p:spPr>
      </p:pic>
    </p:spTree>
    <p:extLst>
      <p:ext uri="{BB962C8B-B14F-4D97-AF65-F5344CB8AC3E}">
        <p14:creationId xmlns:p14="http://schemas.microsoft.com/office/powerpoint/2010/main" val="283843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184</TotalTime>
  <Words>667</Words>
  <Application>Microsoft Office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Franklin Gothic Book</vt:lpstr>
      <vt:lpstr>Wingdings</vt:lpstr>
      <vt:lpstr>Crop</vt:lpstr>
      <vt:lpstr>Scientific Method Review </vt:lpstr>
      <vt:lpstr>Board Layout</vt:lpstr>
      <vt:lpstr>Testable Question </vt:lpstr>
      <vt:lpstr>Variables </vt:lpstr>
      <vt:lpstr>Hypothesis </vt:lpstr>
      <vt:lpstr>Materials </vt:lpstr>
      <vt:lpstr>Procedure </vt:lpstr>
      <vt:lpstr>Data </vt:lpstr>
      <vt:lpstr>PowerPoint Presentation</vt:lpstr>
      <vt:lpstr>Data Analysis </vt:lpstr>
      <vt:lpstr>Conclusion</vt:lpstr>
    </vt:vector>
  </TitlesOfParts>
  <Company>Colorado Springs School District 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 Review</dc:title>
  <dc:creator>GROTH, ANDREW LAWRENCE</dc:creator>
  <cp:lastModifiedBy>GROTH, ANDREW LAWRENCE</cp:lastModifiedBy>
  <cp:revision>10</cp:revision>
  <dcterms:created xsi:type="dcterms:W3CDTF">2018-01-04T13:42:03Z</dcterms:created>
  <dcterms:modified xsi:type="dcterms:W3CDTF">2019-08-30T16:27:02Z</dcterms:modified>
</cp:coreProperties>
</file>